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  <p:embeddedFont>
      <p:font typeface="Poppins Semi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3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CARISANTONY@GMAIL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99822" y="5508027"/>
            <a:ext cx="7785581" cy="0"/>
          </a:xfrm>
          <a:prstGeom prst="line">
            <a:avLst/>
          </a:prstGeom>
          <a:ln w="28575" cap="flat">
            <a:solidFill>
              <a:srgbClr val="459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63022" y="4100360"/>
            <a:ext cx="17503717" cy="90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9"/>
              </a:lnSpc>
            </a:pPr>
            <a:r>
              <a:rPr lang="en-US" sz="6369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Long-Short Momentum Factor Strategy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6090" y="5295916"/>
            <a:ext cx="9317879" cy="36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7"/>
              </a:lnSpc>
              <a:spcBef>
                <a:spcPct val="0"/>
              </a:spcBef>
            </a:pPr>
            <a:r>
              <a:rPr lang="en-US" sz="2048" u="none" strike="noStrike" spc="256" dirty="0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DRIVING SUCCESS WITH STRATEGIC ALGORITHMIC TRADING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grpSp>
        <p:nvGrpSpPr>
          <p:cNvPr id="15" name="Group 15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802540" y="6043988"/>
            <a:ext cx="3961944" cy="72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867"/>
              </a:lnSpc>
              <a:spcBef>
                <a:spcPct val="0"/>
              </a:spcBef>
            </a:pPr>
            <a:r>
              <a:rPr lang="en-US" sz="2048" spc="256" dirty="0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CARIS ANTONY MAMPILLY</a:t>
            </a:r>
          </a:p>
          <a:p>
            <a:pPr marL="0" lvl="0" indent="0" algn="r">
              <a:lnSpc>
                <a:spcPts val="2867"/>
              </a:lnSpc>
              <a:spcBef>
                <a:spcPct val="0"/>
              </a:spcBef>
            </a:pPr>
            <a:r>
              <a:rPr lang="en-US" sz="2048" spc="256" dirty="0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+1 283.210.9609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209485" y="1330849"/>
            <a:ext cx="8342217" cy="8342217"/>
          </a:xfrm>
          <a:custGeom>
            <a:avLst/>
            <a:gdLst/>
            <a:ahLst/>
            <a:cxnLst/>
            <a:rect l="l" t="t" r="r" b="b"/>
            <a:pathLst>
              <a:path w="8342217" h="8342217">
                <a:moveTo>
                  <a:pt x="0" y="0"/>
                </a:moveTo>
                <a:lnTo>
                  <a:pt x="8342217" y="0"/>
                </a:lnTo>
                <a:lnTo>
                  <a:pt x="8342217" y="8342217"/>
                </a:lnTo>
                <a:lnTo>
                  <a:pt x="0" y="8342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501122" y="5501957"/>
            <a:ext cx="5248762" cy="2952429"/>
          </a:xfrm>
          <a:custGeom>
            <a:avLst/>
            <a:gdLst/>
            <a:ahLst/>
            <a:cxnLst/>
            <a:rect l="l" t="t" r="r" b="b"/>
            <a:pathLst>
              <a:path w="5248762" h="2952429">
                <a:moveTo>
                  <a:pt x="0" y="0"/>
                </a:moveTo>
                <a:lnTo>
                  <a:pt x="5248762" y="0"/>
                </a:lnTo>
                <a:lnTo>
                  <a:pt x="5248762" y="2952429"/>
                </a:lnTo>
                <a:lnTo>
                  <a:pt x="0" y="2952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501122" y="2384425"/>
            <a:ext cx="5377791" cy="275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Takeaways Checklist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4621862" y="5682153"/>
            <a:ext cx="2637438" cy="0"/>
          </a:xfrm>
          <a:prstGeom prst="line">
            <a:avLst/>
          </a:prstGeom>
          <a:ln w="28575" cap="flat">
            <a:solidFill>
              <a:srgbClr val="459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834131" y="2000326"/>
            <a:ext cx="7401304" cy="740130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28596" y="28596"/>
              <a:ext cx="755608" cy="755608"/>
            </a:xfrm>
            <a:custGeom>
              <a:avLst/>
              <a:gdLst/>
              <a:ahLst/>
              <a:cxnLst/>
              <a:rect l="l" t="t" r="r" b="b"/>
              <a:pathLst>
                <a:path w="755608" h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7959" t="-4335" r="-58546" b="-6598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919075" y="2985626"/>
            <a:ext cx="7968349" cy="2461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5"/>
              </a:lnSpc>
            </a:pPr>
            <a:r>
              <a:rPr lang="en-US" sz="9165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Final 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9075" y="5455792"/>
            <a:ext cx="6423435" cy="36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7"/>
              </a:lnSpc>
              <a:spcBef>
                <a:spcPct val="0"/>
              </a:spcBef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MEASURING MARKET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19075" y="6113924"/>
            <a:ext cx="7035513" cy="299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This st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rategy proves that with disciplined factor modeling, we can generate consistent signals from real-world data. Even without optimization, it showed meaningful returns. With smart enhancements, like volatility targeting and factor blending, this could evolve into a scalable, production-ready quant strategy.</a:t>
            </a:r>
          </a:p>
        </p:txBody>
      </p:sp>
      <p:grpSp>
        <p:nvGrpSpPr>
          <p:cNvPr id="27" name="Group 27"/>
          <p:cNvGrpSpPr/>
          <p:nvPr/>
        </p:nvGrpSpPr>
        <p:grpSpPr>
          <a:xfrm rot="-2843285">
            <a:off x="5420643" y="8507152"/>
            <a:ext cx="3086100" cy="308610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3700652" y="5200292"/>
            <a:ext cx="7401304" cy="740130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28596" y="28596"/>
              <a:ext cx="755608" cy="755608"/>
            </a:xfrm>
            <a:custGeom>
              <a:avLst/>
              <a:gdLst/>
              <a:ahLst/>
              <a:cxnLst/>
              <a:rect l="l" t="t" r="r" b="b"/>
              <a:pathLst>
                <a:path w="755608" h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6062787" y="9029700"/>
            <a:ext cx="6492240" cy="0"/>
          </a:xfrm>
          <a:prstGeom prst="line">
            <a:avLst/>
          </a:prstGeom>
          <a:ln w="28575" cap="flat">
            <a:solidFill>
              <a:srgbClr val="459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04251" y="3327945"/>
            <a:ext cx="15279498" cy="3151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59"/>
              </a:lnSpc>
            </a:pPr>
            <a:r>
              <a:rPr lang="en-US" sz="22874" b="1" spc="-1166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5268" y="6343254"/>
            <a:ext cx="14638481" cy="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2"/>
              </a:lnSpc>
              <a:spcBef>
                <a:spcPct val="0"/>
              </a:spcBef>
            </a:pPr>
            <a:r>
              <a:rPr lang="en-US" sz="2544" spc="318" dirty="0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CARIS ANTONY MAMPILLY (BTECH | PGDDS | MBA | MSFIN)</a:t>
            </a:r>
          </a:p>
          <a:p>
            <a:pPr marL="0" lvl="0" indent="0" algn="ctr">
              <a:lnSpc>
                <a:spcPts val="3562"/>
              </a:lnSpc>
              <a:spcBef>
                <a:spcPct val="0"/>
              </a:spcBef>
            </a:pPr>
            <a:r>
              <a:rPr lang="en-US" sz="2544" spc="318" dirty="0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  <a:hlinkClick r:id="rId2"/>
              </a:rPr>
              <a:t>CARISANTONY@GMAIL.COM</a:t>
            </a:r>
            <a:r>
              <a:rPr lang="en-US" sz="2544" spc="318" dirty="0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 | +1.283.210.9609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 dirty="0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grpSp>
        <p:nvGrpSpPr>
          <p:cNvPr id="18" name="Group 18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24" name="TextBox 17">
            <a:extLst>
              <a:ext uri="{FF2B5EF4-FFF2-40B4-BE49-F238E27FC236}">
                <a16:creationId xmlns:a16="http://schemas.microsoft.com/office/drawing/2014/main" id="{3D81A42C-D565-9DF7-C31E-33068B43924A}"/>
              </a:ext>
            </a:extLst>
          </p:cNvPr>
          <p:cNvSpPr txBox="1"/>
          <p:nvPr/>
        </p:nvSpPr>
        <p:spPr>
          <a:xfrm>
            <a:off x="6370869" y="8540589"/>
            <a:ext cx="5910533" cy="360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2000" u="none" strike="noStrike" spc="256" dirty="0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ALGORITHMIC TRADING PROJECT 2025</a:t>
            </a:r>
            <a:endParaRPr lang="en-US" sz="2000" b="1" spc="-161" dirty="0">
              <a:solidFill>
                <a:srgbClr val="459DAC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E39CDDE1-9B74-11DB-4243-3288CAE641C0}"/>
              </a:ext>
            </a:extLst>
          </p:cNvPr>
          <p:cNvSpPr txBox="1"/>
          <p:nvPr/>
        </p:nvSpPr>
        <p:spPr>
          <a:xfrm>
            <a:off x="6370869" y="9174840"/>
            <a:ext cx="5910533" cy="353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b="1" spc="256" dirty="0">
                <a:solidFill>
                  <a:srgbClr val="459DAC"/>
                </a:solidFill>
                <a:latin typeface="Poppins"/>
                <a:ea typeface="Poppins Semi-Bold"/>
                <a:cs typeface="Poppins"/>
                <a:sym typeface="Poppins"/>
              </a:rPr>
              <a:t>GUIDANCE FROM PROF. MEHMET SAGLAM</a:t>
            </a:r>
            <a:endParaRPr lang="en-US" b="1" spc="-161" dirty="0">
              <a:solidFill>
                <a:srgbClr val="459DAC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907796" y="6338235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843285">
            <a:off x="17235432" y="1814622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843285">
            <a:off x="14413109" y="9061498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2884671" y="3725654"/>
            <a:ext cx="6124411" cy="0"/>
          </a:xfrm>
          <a:prstGeom prst="line">
            <a:avLst/>
          </a:prstGeom>
          <a:ln w="28575" cap="flat">
            <a:solidFill>
              <a:srgbClr val="459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10394192" y="2000326"/>
            <a:ext cx="7401304" cy="740130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28596" y="28596"/>
              <a:ext cx="755608" cy="755608"/>
            </a:xfrm>
            <a:custGeom>
              <a:avLst/>
              <a:gdLst/>
              <a:ahLst/>
              <a:cxnLst/>
              <a:rect l="l" t="t" r="r" b="b"/>
              <a:pathLst>
                <a:path w="755608" h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t="-25046" b="-25046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07223" y="1865226"/>
            <a:ext cx="9795150" cy="1727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8"/>
              </a:lnSpc>
            </a:pPr>
            <a:r>
              <a:rPr lang="en-US" sz="6598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Executive Summary</a:t>
            </a:r>
          </a:p>
          <a:p>
            <a:pPr algn="l">
              <a:lnSpc>
                <a:spcPts val="6398"/>
              </a:lnSpc>
            </a:pPr>
            <a:endParaRPr lang="en-US" sz="6598" b="1">
              <a:solidFill>
                <a:srgbClr val="459DAC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45792" y="2916029"/>
            <a:ext cx="7889120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9"/>
              </a:lnSpc>
              <a:spcBef>
                <a:spcPct val="0"/>
              </a:spcBef>
            </a:pPr>
            <a:r>
              <a:rPr lang="en-US" sz="1599" u="none" strike="noStrike" spc="199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A DISCIPLINED, DATA-DRIVEN MOMENTUM STRATEGY DELIVERING CONSISTENT ALPHA THROUGH MARKET-NEUTRAL, FACTOR-BASED INVESTING.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7223" y="4099109"/>
            <a:ext cx="7636777" cy="599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b="1">
                <a:solidFill>
                  <a:srgbClr val="202729">
                    <a:alpha val="71765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Obj</a:t>
            </a:r>
            <a:r>
              <a:rPr lang="en-US" sz="2000" b="1" u="none" strike="noStrike">
                <a:solidFill>
                  <a:srgbClr val="202729">
                    <a:alpha val="71765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ective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Build a market-neutral, factor-based long-short equity strategy using momentum factor exposure (beta_umd).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b="1" u="none" strike="noStrike">
                <a:solidFill>
                  <a:srgbClr val="202729">
                    <a:alpha val="71765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Estimate 60-day rolling betas using the Fama-French 5-Factor + UMD model. Go long top 5 and short bottom 5 stocks by momentum beta each month.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b="1" u="none" strike="noStrike">
                <a:solidFill>
                  <a:srgbClr val="202729">
                    <a:alpha val="71765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Top 25 tech stocks in the S&amp;P 500, with daily data from Alpaca (2019–2024).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b="1" u="none" strike="noStrike">
                <a:solidFill>
                  <a:srgbClr val="202729">
                    <a:alpha val="71765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Cumulative return of 17.69% and Sharpe ratio of 0.24 over 5+ years.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b="1" u="none" strike="noStrike">
                <a:solidFill>
                  <a:srgbClr val="202729">
                    <a:alpha val="71765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: Momentum beta is a viable alpha signal. Strategy performs well in trending regimes, but benefits from enhancements like volatility scaling or multi-factor integration.</a:t>
            </a:r>
          </a:p>
        </p:txBody>
      </p:sp>
      <p:grpSp>
        <p:nvGrpSpPr>
          <p:cNvPr id="27" name="Group 27"/>
          <p:cNvGrpSpPr/>
          <p:nvPr/>
        </p:nvGrpSpPr>
        <p:grpSpPr>
          <a:xfrm rot="-2843285">
            <a:off x="9887052" y="8140765"/>
            <a:ext cx="2830641" cy="2808407"/>
            <a:chOff x="0" y="0"/>
            <a:chExt cx="745519" cy="73966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5519" cy="739663"/>
            </a:xfrm>
            <a:custGeom>
              <a:avLst/>
              <a:gdLst/>
              <a:ahLst/>
              <a:cxnLst/>
              <a:rect l="l" t="t" r="r" b="b"/>
              <a:pathLst>
                <a:path w="745519" h="739663">
                  <a:moveTo>
                    <a:pt x="139487" y="0"/>
                  </a:moveTo>
                  <a:lnTo>
                    <a:pt x="606032" y="0"/>
                  </a:lnTo>
                  <a:cubicBezTo>
                    <a:pt x="683068" y="0"/>
                    <a:pt x="745519" y="62450"/>
                    <a:pt x="745519" y="139487"/>
                  </a:cubicBezTo>
                  <a:lnTo>
                    <a:pt x="745519" y="600176"/>
                  </a:lnTo>
                  <a:cubicBezTo>
                    <a:pt x="745519" y="677212"/>
                    <a:pt x="683068" y="739663"/>
                    <a:pt x="606032" y="739663"/>
                  </a:cubicBezTo>
                  <a:lnTo>
                    <a:pt x="139487" y="739663"/>
                  </a:lnTo>
                  <a:cubicBezTo>
                    <a:pt x="102493" y="739663"/>
                    <a:pt x="67014" y="724967"/>
                    <a:pt x="40855" y="698808"/>
                  </a:cubicBezTo>
                  <a:cubicBezTo>
                    <a:pt x="14696" y="672649"/>
                    <a:pt x="0" y="637170"/>
                    <a:pt x="0" y="600176"/>
                  </a:cubicBezTo>
                  <a:lnTo>
                    <a:pt x="0" y="139487"/>
                  </a:lnTo>
                  <a:cubicBezTo>
                    <a:pt x="0" y="62450"/>
                    <a:pt x="62450" y="0"/>
                    <a:pt x="1394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745519" cy="796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4217005" y="4075752"/>
            <a:ext cx="2882535" cy="0"/>
          </a:xfrm>
          <a:prstGeom prst="line">
            <a:avLst/>
          </a:prstGeom>
          <a:ln w="28575" cap="flat">
            <a:solidFill>
              <a:srgbClr val="459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834131" y="2000326"/>
            <a:ext cx="7401304" cy="740130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28596" y="28596"/>
              <a:ext cx="755608" cy="755608"/>
            </a:xfrm>
            <a:custGeom>
              <a:avLst/>
              <a:gdLst/>
              <a:ahLst/>
              <a:cxnLst/>
              <a:rect l="l" t="t" r="r" b="b"/>
              <a:pathLst>
                <a:path w="755608" h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45731" t="-3784" r="-41594" b="-3784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 rot="-2843285">
            <a:off x="811426" y="8306796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942003" y="2485616"/>
            <a:ext cx="9790005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500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Strategy Methodology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24453" y="3548002"/>
            <a:ext cx="9272947" cy="64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87"/>
              </a:lnSpc>
              <a:spcBef>
                <a:spcPct val="0"/>
              </a:spcBef>
            </a:pPr>
            <a:r>
              <a:rPr lang="en-US" sz="1848" spc="231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SYSTEMATIC PO</a:t>
            </a:r>
            <a:r>
              <a:rPr lang="en-US" sz="1848" u="none" strike="noStrike" spc="231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RTFOLIO CONSTRUCTION DRIVEN BY MOMENTUM FACTOR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97585" y="4639093"/>
            <a:ext cx="8617365" cy="299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buAutoNum type="arabicPeriod"/>
            </a:pPr>
            <a:r>
              <a:rPr lang="en-US" sz="2000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Use Fama-F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rench 5 + Momentum model to estimate factor sensitivities</a:t>
            </a:r>
          </a:p>
          <a:p>
            <a:pPr marL="431801" lvl="1" indent="-215900" algn="l">
              <a:lnSpc>
                <a:spcPts val="3400"/>
              </a:lnSpc>
              <a:buAutoNum type="arabi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Run 60-day rolling regressions for each stock to extract beta_umd</a:t>
            </a:r>
          </a:p>
          <a:p>
            <a:pPr marL="431801" lvl="1" indent="-215900" algn="l">
              <a:lnSpc>
                <a:spcPts val="3400"/>
              </a:lnSpc>
              <a:buAutoNum type="arabi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Rank stocks monthly by beta_umd</a:t>
            </a:r>
          </a:p>
          <a:p>
            <a:pPr marL="431801" lvl="1" indent="-215900" algn="l">
              <a:lnSpc>
                <a:spcPts val="3400"/>
              </a:lnSpc>
              <a:buAutoNum type="arabi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Long top 5, short bottom 5, equal weight</a:t>
            </a:r>
          </a:p>
          <a:p>
            <a:pPr marL="431801" lvl="1" indent="-215900" algn="l">
              <a:lnSpc>
                <a:spcPts val="3400"/>
              </a:lnSpc>
              <a:buAutoNum type="arabi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Rebalance monthly, market-neutral structure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57996" y="2000326"/>
            <a:ext cx="7401304" cy="740130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28596" y="28596"/>
              <a:ext cx="755608" cy="755608"/>
            </a:xfrm>
            <a:custGeom>
              <a:avLst/>
              <a:gdLst/>
              <a:ahLst/>
              <a:cxnLst/>
              <a:rect l="l" t="t" r="r" b="b"/>
              <a:pathLst>
                <a:path w="755608" h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52040" r="-52040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04251" y="7357969"/>
            <a:ext cx="218694" cy="21869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9DA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04251" y="8559051"/>
            <a:ext cx="218694" cy="21869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9DA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04251" y="7959357"/>
            <a:ext cx="218694" cy="21869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59DA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2843285">
            <a:off x="16295530" y="2172471"/>
            <a:ext cx="3086100" cy="308610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04251" y="3109409"/>
            <a:ext cx="7968349" cy="187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Collection &amp; Sources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13598" y="5348036"/>
            <a:ext cx="7245206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Data f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or this strategy was sourced from Alpaca's API for daily stock prices and Ken French’s data library for Fama-French 5-Factor plus Momentum (UMD) factor data.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72577" y="7300819"/>
            <a:ext cx="5626629" cy="36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25 LARGE-CAP TECH STOCKS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72577" y="7902207"/>
            <a:ext cx="10453624" cy="73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DAILY PRICE DATA VIA ALPACA API (2019–2024)</a:t>
            </a:r>
          </a:p>
          <a:p>
            <a:pPr algn="l">
              <a:lnSpc>
                <a:spcPts val="2867"/>
              </a:lnSpc>
            </a:pPr>
            <a:endParaRPr lang="en-US" sz="2048" spc="256">
              <a:solidFill>
                <a:srgbClr val="459DA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872577" y="8480540"/>
            <a:ext cx="10997438" cy="36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FAMA-FRENCH 5-FACTOR + UMD FROM KEN FRENCH'S DATA LIBRARY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8771" y="3912101"/>
            <a:ext cx="7282392" cy="2462798"/>
            <a:chOff x="0" y="0"/>
            <a:chExt cx="1917996" cy="6486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7996" cy="648638"/>
            </a:xfrm>
            <a:custGeom>
              <a:avLst/>
              <a:gdLst/>
              <a:ahLst/>
              <a:cxnLst/>
              <a:rect l="l" t="t" r="r" b="b"/>
              <a:pathLst>
                <a:path w="1917996" h="648638">
                  <a:moveTo>
                    <a:pt x="54218" y="0"/>
                  </a:moveTo>
                  <a:lnTo>
                    <a:pt x="1863778" y="0"/>
                  </a:lnTo>
                  <a:cubicBezTo>
                    <a:pt x="1893722" y="0"/>
                    <a:pt x="1917996" y="24274"/>
                    <a:pt x="1917996" y="54218"/>
                  </a:cubicBezTo>
                  <a:lnTo>
                    <a:pt x="1917996" y="594420"/>
                  </a:lnTo>
                  <a:cubicBezTo>
                    <a:pt x="1917996" y="624364"/>
                    <a:pt x="1893722" y="648638"/>
                    <a:pt x="1863778" y="648638"/>
                  </a:cubicBezTo>
                  <a:lnTo>
                    <a:pt x="54218" y="648638"/>
                  </a:lnTo>
                  <a:cubicBezTo>
                    <a:pt x="24274" y="648638"/>
                    <a:pt x="0" y="624364"/>
                    <a:pt x="0" y="594420"/>
                  </a:cubicBezTo>
                  <a:lnTo>
                    <a:pt x="0" y="54218"/>
                  </a:lnTo>
                  <a:cubicBezTo>
                    <a:pt x="0" y="24274"/>
                    <a:pt x="24274" y="0"/>
                    <a:pt x="542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917996" cy="70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024738" y="3912101"/>
            <a:ext cx="7282392" cy="2462798"/>
            <a:chOff x="0" y="0"/>
            <a:chExt cx="1917996" cy="6486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7996" cy="648638"/>
            </a:xfrm>
            <a:custGeom>
              <a:avLst/>
              <a:gdLst/>
              <a:ahLst/>
              <a:cxnLst/>
              <a:rect l="l" t="t" r="r" b="b"/>
              <a:pathLst>
                <a:path w="1917996" h="648638">
                  <a:moveTo>
                    <a:pt x="54218" y="0"/>
                  </a:moveTo>
                  <a:lnTo>
                    <a:pt x="1863778" y="0"/>
                  </a:lnTo>
                  <a:cubicBezTo>
                    <a:pt x="1893722" y="0"/>
                    <a:pt x="1917996" y="24274"/>
                    <a:pt x="1917996" y="54218"/>
                  </a:cubicBezTo>
                  <a:lnTo>
                    <a:pt x="1917996" y="594420"/>
                  </a:lnTo>
                  <a:cubicBezTo>
                    <a:pt x="1917996" y="624364"/>
                    <a:pt x="1893722" y="648638"/>
                    <a:pt x="1863778" y="648638"/>
                  </a:cubicBezTo>
                  <a:lnTo>
                    <a:pt x="54218" y="648638"/>
                  </a:lnTo>
                  <a:cubicBezTo>
                    <a:pt x="24274" y="648638"/>
                    <a:pt x="0" y="624364"/>
                    <a:pt x="0" y="594420"/>
                  </a:cubicBezTo>
                  <a:lnTo>
                    <a:pt x="0" y="54218"/>
                  </a:lnTo>
                  <a:cubicBezTo>
                    <a:pt x="0" y="24274"/>
                    <a:pt x="24274" y="0"/>
                    <a:pt x="5421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57000"/>
                  </a:srgbClr>
                </a:gs>
                <a:gs pos="100000">
                  <a:srgbClr val="64B4B8">
                    <a:alpha val="57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917996" cy="7057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48771" y="6815644"/>
            <a:ext cx="10010545" cy="2100772"/>
            <a:chOff x="0" y="0"/>
            <a:chExt cx="2636522" cy="5532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636522" cy="553290"/>
            </a:xfrm>
            <a:custGeom>
              <a:avLst/>
              <a:gdLst/>
              <a:ahLst/>
              <a:cxnLst/>
              <a:rect l="l" t="t" r="r" b="b"/>
              <a:pathLst>
                <a:path w="2636522" h="553290">
                  <a:moveTo>
                    <a:pt x="39442" y="0"/>
                  </a:moveTo>
                  <a:lnTo>
                    <a:pt x="2597080" y="0"/>
                  </a:lnTo>
                  <a:cubicBezTo>
                    <a:pt x="2618863" y="0"/>
                    <a:pt x="2636522" y="17659"/>
                    <a:pt x="2636522" y="39442"/>
                  </a:cubicBezTo>
                  <a:lnTo>
                    <a:pt x="2636522" y="513847"/>
                  </a:lnTo>
                  <a:cubicBezTo>
                    <a:pt x="2636522" y="535631"/>
                    <a:pt x="2618863" y="553290"/>
                    <a:pt x="2597080" y="553290"/>
                  </a:cubicBezTo>
                  <a:lnTo>
                    <a:pt x="39442" y="553290"/>
                  </a:lnTo>
                  <a:cubicBezTo>
                    <a:pt x="17659" y="553290"/>
                    <a:pt x="0" y="535631"/>
                    <a:pt x="0" y="513847"/>
                  </a:cubicBezTo>
                  <a:lnTo>
                    <a:pt x="0" y="39442"/>
                  </a:lnTo>
                  <a:cubicBezTo>
                    <a:pt x="0" y="17659"/>
                    <a:pt x="17659" y="0"/>
                    <a:pt x="394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7000"/>
                  </a:srgbClr>
                </a:gs>
                <a:gs pos="100000">
                  <a:srgbClr val="64B4B8">
                    <a:alpha val="17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636522" cy="610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1770401" y="7279774"/>
            <a:ext cx="4660945" cy="1265298"/>
          </a:xfrm>
          <a:custGeom>
            <a:avLst/>
            <a:gdLst/>
            <a:ahLst/>
            <a:cxnLst/>
            <a:rect l="l" t="t" r="r" b="b"/>
            <a:pathLst>
              <a:path w="4660945" h="1265298">
                <a:moveTo>
                  <a:pt x="0" y="0"/>
                </a:moveTo>
                <a:lnTo>
                  <a:pt x="4660945" y="0"/>
                </a:lnTo>
                <a:lnTo>
                  <a:pt x="4660945" y="1265298"/>
                </a:lnTo>
                <a:lnTo>
                  <a:pt x="0" y="1265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2244974" y="2022341"/>
            <a:ext cx="13798051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Monthly Portfolio Summary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48528" y="4652648"/>
            <a:ext cx="6223223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2000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rategy systematically applied β_umd each month to construct long-short portfolios using a rules-based framework.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64526" y="4134489"/>
            <a:ext cx="5833344" cy="36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7"/>
              </a:lnSpc>
              <a:spcBef>
                <a:spcPct val="0"/>
              </a:spcBef>
            </a:pPr>
            <a:r>
              <a:rPr lang="en-US" sz="2048" spc="2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CONSISTENT SIGNAL APPLICATION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56818" y="4652648"/>
            <a:ext cx="6223223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000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requently long: LRCX, KLAC, AMAT, MU, NVDA</a:t>
            </a:r>
          </a:p>
          <a:p>
            <a:pPr marL="431801" lvl="1" indent="-215900" algn="l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Frequently short: INTC, PYPL, WDAY, CSCO</a:t>
            </a:r>
          </a:p>
          <a:p>
            <a:pPr marL="431801" lvl="1" indent="-215900" algn="l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Indicates strong signal stability across time.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>
              <a:solidFill>
                <a:srgbClr val="FFFFFF">
                  <a:alpha val="71765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472815" y="4134489"/>
            <a:ext cx="4582220" cy="36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7"/>
              </a:lnSpc>
              <a:spcBef>
                <a:spcPct val="0"/>
              </a:spcBef>
            </a:pPr>
            <a:r>
              <a:rPr lang="en-US" sz="2048" spc="2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STABLE STOCK SELECTION: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48528" y="7472109"/>
            <a:ext cx="8803812" cy="163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sz="1900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Unde</a:t>
            </a:r>
            <a:r>
              <a:rPr lang="en-US" sz="19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rperformance during COVID shock and 2021–2022 volatility</a:t>
            </a:r>
          </a:p>
          <a:p>
            <a:pPr marL="410211" lvl="1" indent="-205106" algn="l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Strong momentum recovery in mid-2023 onward</a:t>
            </a:r>
          </a:p>
          <a:p>
            <a:pPr marL="410211" lvl="1" indent="-205106" algn="l">
              <a:lnSpc>
                <a:spcPts val="3230"/>
              </a:lnSpc>
              <a:spcBef>
                <a:spcPct val="0"/>
              </a:spcBef>
              <a:buFont typeface="Arial"/>
              <a:buChar char="•"/>
            </a:pPr>
            <a:r>
              <a:rPr lang="en-US" sz="19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High-return months: +21.7% (May 2023), +23.8% (June 2024)</a:t>
            </a:r>
          </a:p>
          <a:p>
            <a:pPr marL="0" lvl="0" indent="0" algn="l">
              <a:lnSpc>
                <a:spcPts val="3230"/>
              </a:lnSpc>
              <a:spcBef>
                <a:spcPct val="0"/>
              </a:spcBef>
            </a:pPr>
            <a:endParaRPr lang="en-US" sz="1900" u="none" strike="noStrike">
              <a:solidFill>
                <a:srgbClr val="202729">
                  <a:alpha val="71765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764526" y="7038032"/>
            <a:ext cx="7224381" cy="367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67"/>
              </a:lnSpc>
              <a:spcBef>
                <a:spcPct val="0"/>
              </a:spcBef>
            </a:pPr>
            <a:r>
              <a:rPr lang="en-US" sz="2048" spc="256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REGIME-ALIGNED PERFORMANCE: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9540" y="3872517"/>
            <a:ext cx="3022651" cy="3508653"/>
            <a:chOff x="0" y="0"/>
            <a:chExt cx="796089" cy="9240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6089" cy="924090"/>
            </a:xfrm>
            <a:custGeom>
              <a:avLst/>
              <a:gdLst/>
              <a:ahLst/>
              <a:cxnLst/>
              <a:rect l="l" t="t" r="r" b="b"/>
              <a:pathLst>
                <a:path w="796089" h="924090">
                  <a:moveTo>
                    <a:pt x="130626" y="0"/>
                  </a:moveTo>
                  <a:lnTo>
                    <a:pt x="665463" y="0"/>
                  </a:lnTo>
                  <a:cubicBezTo>
                    <a:pt x="700107" y="0"/>
                    <a:pt x="733332" y="13762"/>
                    <a:pt x="757830" y="38260"/>
                  </a:cubicBezTo>
                  <a:cubicBezTo>
                    <a:pt x="782327" y="62757"/>
                    <a:pt x="796089" y="95982"/>
                    <a:pt x="796089" y="130626"/>
                  </a:cubicBezTo>
                  <a:lnTo>
                    <a:pt x="796089" y="793463"/>
                  </a:lnTo>
                  <a:cubicBezTo>
                    <a:pt x="796089" y="828108"/>
                    <a:pt x="782327" y="861333"/>
                    <a:pt x="757830" y="885830"/>
                  </a:cubicBezTo>
                  <a:cubicBezTo>
                    <a:pt x="733332" y="910327"/>
                    <a:pt x="700107" y="924090"/>
                    <a:pt x="665463" y="924090"/>
                  </a:cubicBezTo>
                  <a:lnTo>
                    <a:pt x="130626" y="924090"/>
                  </a:lnTo>
                  <a:cubicBezTo>
                    <a:pt x="95982" y="924090"/>
                    <a:pt x="62757" y="910327"/>
                    <a:pt x="38260" y="885830"/>
                  </a:cubicBezTo>
                  <a:cubicBezTo>
                    <a:pt x="13762" y="861333"/>
                    <a:pt x="0" y="828108"/>
                    <a:pt x="0" y="793463"/>
                  </a:cubicBezTo>
                  <a:lnTo>
                    <a:pt x="0" y="130626"/>
                  </a:lnTo>
                  <a:cubicBezTo>
                    <a:pt x="0" y="95982"/>
                    <a:pt x="13762" y="62757"/>
                    <a:pt x="38260" y="38260"/>
                  </a:cubicBezTo>
                  <a:cubicBezTo>
                    <a:pt x="62757" y="13762"/>
                    <a:pt x="95982" y="0"/>
                    <a:pt x="13062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796089" cy="981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69078" y="4238584"/>
            <a:ext cx="458222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SHARPE RATIO: 0.24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71774" y="3801508"/>
            <a:ext cx="4224303" cy="3508653"/>
            <a:chOff x="0" y="0"/>
            <a:chExt cx="1112574" cy="9240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2574" cy="924090"/>
            </a:xfrm>
            <a:custGeom>
              <a:avLst/>
              <a:gdLst/>
              <a:ahLst/>
              <a:cxnLst/>
              <a:rect l="l" t="t" r="r" b="b"/>
              <a:pathLst>
                <a:path w="1112574" h="924090">
                  <a:moveTo>
                    <a:pt x="93468" y="0"/>
                  </a:moveTo>
                  <a:lnTo>
                    <a:pt x="1019106" y="0"/>
                  </a:lnTo>
                  <a:cubicBezTo>
                    <a:pt x="1043895" y="0"/>
                    <a:pt x="1067669" y="9848"/>
                    <a:pt x="1085198" y="27376"/>
                  </a:cubicBezTo>
                  <a:cubicBezTo>
                    <a:pt x="1102726" y="44905"/>
                    <a:pt x="1112574" y="68679"/>
                    <a:pt x="1112574" y="93468"/>
                  </a:cubicBezTo>
                  <a:lnTo>
                    <a:pt x="1112574" y="830622"/>
                  </a:lnTo>
                  <a:cubicBezTo>
                    <a:pt x="1112574" y="882243"/>
                    <a:pt x="1070727" y="924090"/>
                    <a:pt x="1019106" y="924090"/>
                  </a:cubicBezTo>
                  <a:lnTo>
                    <a:pt x="93468" y="924090"/>
                  </a:lnTo>
                  <a:cubicBezTo>
                    <a:pt x="68679" y="924090"/>
                    <a:pt x="44905" y="914242"/>
                    <a:pt x="27376" y="896713"/>
                  </a:cubicBezTo>
                  <a:cubicBezTo>
                    <a:pt x="9848" y="879185"/>
                    <a:pt x="0" y="855411"/>
                    <a:pt x="0" y="830622"/>
                  </a:cubicBezTo>
                  <a:lnTo>
                    <a:pt x="0" y="93468"/>
                  </a:lnTo>
                  <a:cubicBezTo>
                    <a:pt x="0" y="68679"/>
                    <a:pt x="9848" y="44905"/>
                    <a:pt x="27376" y="27376"/>
                  </a:cubicBezTo>
                  <a:cubicBezTo>
                    <a:pt x="44905" y="9848"/>
                    <a:pt x="68679" y="0"/>
                    <a:pt x="934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57000"/>
                  </a:srgbClr>
                </a:gs>
                <a:gs pos="100000">
                  <a:srgbClr val="64B4B8">
                    <a:alpha val="57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112574" cy="981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421686" y="4229059"/>
            <a:ext cx="4582220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CUMULATIVE RETURN: 17.69%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spc="22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8582248" y="3872517"/>
            <a:ext cx="3596422" cy="3508653"/>
            <a:chOff x="0" y="0"/>
            <a:chExt cx="947206" cy="9240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47206" cy="924090"/>
            </a:xfrm>
            <a:custGeom>
              <a:avLst/>
              <a:gdLst/>
              <a:ahLst/>
              <a:cxnLst/>
              <a:rect l="l" t="t" r="r" b="b"/>
              <a:pathLst>
                <a:path w="947206" h="924090">
                  <a:moveTo>
                    <a:pt x="109786" y="0"/>
                  </a:moveTo>
                  <a:lnTo>
                    <a:pt x="837419" y="0"/>
                  </a:lnTo>
                  <a:cubicBezTo>
                    <a:pt x="898053" y="0"/>
                    <a:pt x="947206" y="49153"/>
                    <a:pt x="947206" y="109786"/>
                  </a:cubicBezTo>
                  <a:lnTo>
                    <a:pt x="947206" y="814303"/>
                  </a:lnTo>
                  <a:cubicBezTo>
                    <a:pt x="947206" y="843421"/>
                    <a:pt x="935639" y="871345"/>
                    <a:pt x="915050" y="891934"/>
                  </a:cubicBezTo>
                  <a:cubicBezTo>
                    <a:pt x="894461" y="912523"/>
                    <a:pt x="866536" y="924090"/>
                    <a:pt x="837419" y="924090"/>
                  </a:cubicBezTo>
                  <a:lnTo>
                    <a:pt x="109786" y="924090"/>
                  </a:lnTo>
                  <a:cubicBezTo>
                    <a:pt x="80669" y="924090"/>
                    <a:pt x="52745" y="912523"/>
                    <a:pt x="32156" y="891934"/>
                  </a:cubicBezTo>
                  <a:cubicBezTo>
                    <a:pt x="11567" y="871345"/>
                    <a:pt x="0" y="843421"/>
                    <a:pt x="0" y="814303"/>
                  </a:cubicBezTo>
                  <a:lnTo>
                    <a:pt x="0" y="109786"/>
                  </a:lnTo>
                  <a:cubicBezTo>
                    <a:pt x="0" y="80669"/>
                    <a:pt x="11567" y="52745"/>
                    <a:pt x="32156" y="32156"/>
                  </a:cubicBezTo>
                  <a:cubicBezTo>
                    <a:pt x="52745" y="11567"/>
                    <a:pt x="80669" y="0"/>
                    <a:pt x="1097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7000"/>
                  </a:srgbClr>
                </a:gs>
                <a:gs pos="100000">
                  <a:srgbClr val="64B4B8">
                    <a:alpha val="17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47206" cy="981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588245" y="5167460"/>
            <a:ext cx="4053445" cy="102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0"/>
              </a:lnSpc>
              <a:spcBef>
                <a:spcPct val="0"/>
              </a:spcBef>
            </a:pPr>
            <a:r>
              <a:rPr lang="en-US" sz="16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Long and short sides were equally weighted to eliminate market beta exposure.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329454" y="3801508"/>
            <a:ext cx="4632038" cy="3508653"/>
            <a:chOff x="0" y="0"/>
            <a:chExt cx="1219961" cy="92409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19961" cy="924090"/>
            </a:xfrm>
            <a:custGeom>
              <a:avLst/>
              <a:gdLst/>
              <a:ahLst/>
              <a:cxnLst/>
              <a:rect l="l" t="t" r="r" b="b"/>
              <a:pathLst>
                <a:path w="1219961" h="924090">
                  <a:moveTo>
                    <a:pt x="85241" y="0"/>
                  </a:moveTo>
                  <a:lnTo>
                    <a:pt x="1134720" y="0"/>
                  </a:lnTo>
                  <a:cubicBezTo>
                    <a:pt x="1157327" y="0"/>
                    <a:pt x="1179008" y="8981"/>
                    <a:pt x="1194994" y="24966"/>
                  </a:cubicBezTo>
                  <a:cubicBezTo>
                    <a:pt x="1210980" y="40952"/>
                    <a:pt x="1219961" y="62633"/>
                    <a:pt x="1219961" y="85241"/>
                  </a:cubicBezTo>
                  <a:lnTo>
                    <a:pt x="1219961" y="838849"/>
                  </a:lnTo>
                  <a:cubicBezTo>
                    <a:pt x="1219961" y="861456"/>
                    <a:pt x="1210980" y="883138"/>
                    <a:pt x="1194994" y="899123"/>
                  </a:cubicBezTo>
                  <a:cubicBezTo>
                    <a:pt x="1179008" y="915109"/>
                    <a:pt x="1157327" y="924090"/>
                    <a:pt x="1134720" y="924090"/>
                  </a:cubicBezTo>
                  <a:lnTo>
                    <a:pt x="85241" y="924090"/>
                  </a:lnTo>
                  <a:cubicBezTo>
                    <a:pt x="62633" y="924090"/>
                    <a:pt x="40952" y="915109"/>
                    <a:pt x="24966" y="899123"/>
                  </a:cubicBezTo>
                  <a:cubicBezTo>
                    <a:pt x="8981" y="883138"/>
                    <a:pt x="0" y="861456"/>
                    <a:pt x="0" y="838849"/>
                  </a:cubicBezTo>
                  <a:lnTo>
                    <a:pt x="0" y="85241"/>
                  </a:lnTo>
                  <a:cubicBezTo>
                    <a:pt x="0" y="62633"/>
                    <a:pt x="8981" y="40952"/>
                    <a:pt x="24966" y="24966"/>
                  </a:cubicBezTo>
                  <a:cubicBezTo>
                    <a:pt x="40952" y="8981"/>
                    <a:pt x="62633" y="0"/>
                    <a:pt x="852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7000"/>
                  </a:srgbClr>
                </a:gs>
                <a:gs pos="100000">
                  <a:srgbClr val="64B4B8">
                    <a:alpha val="17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219961" cy="981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6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129540" y="7757355"/>
            <a:ext cx="15831952" cy="2055194"/>
          </a:xfrm>
          <a:custGeom>
            <a:avLst/>
            <a:gdLst/>
            <a:ahLst/>
            <a:cxnLst/>
            <a:rect l="l" t="t" r="r" b="b"/>
            <a:pathLst>
              <a:path w="15831952" h="2055194">
                <a:moveTo>
                  <a:pt x="0" y="0"/>
                </a:moveTo>
                <a:lnTo>
                  <a:pt x="15831952" y="0"/>
                </a:lnTo>
                <a:lnTo>
                  <a:pt x="15831952" y="2055194"/>
                </a:lnTo>
                <a:lnTo>
                  <a:pt x="0" y="205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415" b="-23189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7" name="Group 27"/>
          <p:cNvGrpSpPr/>
          <p:nvPr/>
        </p:nvGrpSpPr>
        <p:grpSpPr>
          <a:xfrm rot="-2843285">
            <a:off x="15716250" y="9052318"/>
            <a:ext cx="3086100" cy="308610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2843285">
            <a:off x="17598749" y="8269499"/>
            <a:ext cx="3086100" cy="308610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693271" y="1962650"/>
            <a:ext cx="12560623" cy="126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9165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Performance Metrics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69078" y="4728530"/>
            <a:ext cx="2493121" cy="170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Indicates m</a:t>
            </a:r>
            <a:r>
              <a:rPr lang="en-US" sz="1600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oderate risk-adjusted performance; returns were positive but came with some volatility.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30973" y="4908826"/>
            <a:ext cx="3305906" cy="136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0"/>
              </a:lnSpc>
              <a:spcBef>
                <a:spcPct val="0"/>
              </a:spcBef>
            </a:pPr>
            <a:r>
              <a:rPr lang="en-US" sz="1600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600" u="none" strike="noStrike">
                <a:solidFill>
                  <a:srgbClr val="FFFFFF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otal portfolio growth over the backtest period (2019–2024), without leverage or optimization.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753395" y="4258586"/>
            <a:ext cx="342527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225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REBALANCING: MONTHLY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spc="225">
              <a:solidFill>
                <a:srgbClr val="459DA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445917" y="4268111"/>
            <a:ext cx="4399111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1800" spc="225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POSITIONING: MARKET-NEUTRAL, EQUAL-WEIGHTED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003906" y="4996010"/>
            <a:ext cx="2790472" cy="1365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0"/>
              </a:lnSpc>
              <a:spcBef>
                <a:spcPct val="0"/>
              </a:spcBef>
            </a:pPr>
            <a:r>
              <a:rPr lang="en-US" sz="1600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6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ortfolio positions were updated every month based on the latest β_umd rankings.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4078959" y="5874470"/>
            <a:ext cx="3384707" cy="0"/>
          </a:xfrm>
          <a:prstGeom prst="line">
            <a:avLst/>
          </a:prstGeom>
          <a:ln w="28575" cap="flat">
            <a:solidFill>
              <a:srgbClr val="459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1028700" y="1997881"/>
            <a:ext cx="9968878" cy="4722756"/>
          </a:xfrm>
          <a:custGeom>
            <a:avLst/>
            <a:gdLst/>
            <a:ahLst/>
            <a:cxnLst/>
            <a:rect l="l" t="t" r="r" b="b"/>
            <a:pathLst>
              <a:path w="9968878" h="4722756">
                <a:moveTo>
                  <a:pt x="0" y="0"/>
                </a:moveTo>
                <a:lnTo>
                  <a:pt x="9968878" y="0"/>
                </a:lnTo>
                <a:lnTo>
                  <a:pt x="9968878" y="4722756"/>
                </a:lnTo>
                <a:lnTo>
                  <a:pt x="0" y="472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9776032" y="3111290"/>
            <a:ext cx="7687634" cy="244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00"/>
              </a:lnSpc>
            </a:pPr>
            <a:r>
              <a:rPr lang="en-US" sz="6200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Long-Short Momentum Strategy Chart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73375" y="5696648"/>
            <a:ext cx="1605583" cy="30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7"/>
              </a:lnSpc>
              <a:spcBef>
                <a:spcPct val="0"/>
              </a:spcBef>
            </a:pPr>
            <a:r>
              <a:rPr lang="en-US" sz="1748" spc="218">
                <a:solidFill>
                  <a:srgbClr val="459DAC"/>
                </a:solidFill>
                <a:latin typeface="Poppins"/>
                <a:ea typeface="Poppins"/>
                <a:cs typeface="Poppins"/>
                <a:sym typeface="Poppins"/>
              </a:rPr>
              <a:t>INVESTMENT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6796837"/>
            <a:ext cx="16139651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Initial peri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od (2019–2020): Slight positive drift, strategy hovered around breakeven.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2021 downturn: Noticeable drawdown, likely due to reversal in momentum premiums or crowded trades during COVID recovery phase.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2022–early 2023: A sideways, choppy regime, with momentum failing to dominate.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Late 2023–2024: Strong uptrend and performance recovery, boosting cumulative returns to new highs.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843285">
            <a:off x="17896557" y="7357894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41259" y="2448542"/>
            <a:ext cx="7401304" cy="740130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28596" y="28596"/>
              <a:ext cx="755608" cy="755608"/>
            </a:xfrm>
            <a:custGeom>
              <a:avLst/>
              <a:gdLst/>
              <a:ahLst/>
              <a:cxnLst/>
              <a:rect l="l" t="t" r="r" b="b"/>
              <a:pathLst>
                <a:path w="755608" h="755608">
                  <a:moveTo>
                    <a:pt x="426621" y="20221"/>
                  </a:moveTo>
                  <a:lnTo>
                    <a:pt x="735387" y="328987"/>
                  </a:lnTo>
                  <a:cubicBezTo>
                    <a:pt x="748334" y="341934"/>
                    <a:pt x="755608" y="359494"/>
                    <a:pt x="755608" y="377804"/>
                  </a:cubicBezTo>
                  <a:cubicBezTo>
                    <a:pt x="755608" y="396114"/>
                    <a:pt x="748334" y="413674"/>
                    <a:pt x="735387" y="426621"/>
                  </a:cubicBezTo>
                  <a:lnTo>
                    <a:pt x="426621" y="735387"/>
                  </a:lnTo>
                  <a:cubicBezTo>
                    <a:pt x="413674" y="748334"/>
                    <a:pt x="396114" y="755608"/>
                    <a:pt x="377804" y="755608"/>
                  </a:cubicBezTo>
                  <a:cubicBezTo>
                    <a:pt x="359494" y="755608"/>
                    <a:pt x="341934" y="748334"/>
                    <a:pt x="328987" y="735387"/>
                  </a:cubicBezTo>
                  <a:lnTo>
                    <a:pt x="20221" y="426621"/>
                  </a:lnTo>
                  <a:cubicBezTo>
                    <a:pt x="7274" y="413674"/>
                    <a:pt x="0" y="396114"/>
                    <a:pt x="0" y="377804"/>
                  </a:cubicBezTo>
                  <a:cubicBezTo>
                    <a:pt x="0" y="359494"/>
                    <a:pt x="7274" y="341934"/>
                    <a:pt x="20221" y="328987"/>
                  </a:cubicBezTo>
                  <a:lnTo>
                    <a:pt x="328987" y="20221"/>
                  </a:lnTo>
                  <a:cubicBezTo>
                    <a:pt x="341934" y="7274"/>
                    <a:pt x="359494" y="0"/>
                    <a:pt x="377804" y="0"/>
                  </a:cubicBezTo>
                  <a:cubicBezTo>
                    <a:pt x="396114" y="0"/>
                    <a:pt x="413674" y="7274"/>
                    <a:pt x="426621" y="20221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81729" y="1887638"/>
            <a:ext cx="7968349" cy="126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9165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0712" y="3516356"/>
            <a:ext cx="8864354" cy="556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buAutoNum type="arabi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Over the 2019–2024 backtest, achieved a cumulative return of 17.69% and a Sharpe ratio of 0.24.</a:t>
            </a:r>
          </a:p>
          <a:p>
            <a:pPr marL="431801" lvl="1" indent="-215900" algn="l">
              <a:lnSpc>
                <a:spcPts val="3400"/>
              </a:lnSpc>
              <a:buAutoNum type="arabi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Performance was consistent with momentum behavior:</a:t>
            </a:r>
          </a:p>
          <a:p>
            <a:pPr marL="863601" lvl="2" indent="-287867" algn="l">
              <a:lnSpc>
                <a:spcPts val="3400"/>
              </a:lnSpc>
              <a:buAutoNum type="alphaL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Strong gains in trending markets (notably 2023–2024)</a:t>
            </a:r>
          </a:p>
          <a:p>
            <a:pPr marL="863601" lvl="2" indent="-287867" algn="l">
              <a:lnSpc>
                <a:spcPts val="3400"/>
              </a:lnSpc>
              <a:buAutoNum type="alphaL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Drawdowns during reversals or volatile regimes (especially 2021–2022)</a:t>
            </a:r>
          </a:p>
          <a:p>
            <a:pPr marL="431801" lvl="1" indent="-215900" algn="l">
              <a:lnSpc>
                <a:spcPts val="3400"/>
              </a:lnSpc>
              <a:buAutoNum type="arabi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Demonstrated that momentum exposure (β_umd) is a viable predictive signal, even within a narrow mega-cap universe.</a:t>
            </a:r>
          </a:p>
          <a:p>
            <a:pPr marL="431801" lvl="1" indent="-215900" algn="l">
              <a:lnSpc>
                <a:spcPts val="3400"/>
              </a:lnSpc>
              <a:buAutoNum type="arabi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modest Sharpe ratio indicates opportunity for enhancement:</a:t>
            </a:r>
          </a:p>
          <a:p>
            <a:pPr marL="863601" lvl="2" indent="-287867" algn="l">
              <a:lnSpc>
                <a:spcPts val="3400"/>
              </a:lnSpc>
              <a:buAutoNum type="alphaL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Add volatility scaling</a:t>
            </a:r>
          </a:p>
          <a:p>
            <a:pPr marL="863601" lvl="2" indent="-287867" algn="l">
              <a:lnSpc>
                <a:spcPts val="3400"/>
              </a:lnSpc>
              <a:buAutoNum type="alphaL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Include additional factors (e.g., value, profitability)</a:t>
            </a:r>
          </a:p>
          <a:p>
            <a:pPr marL="863601" lvl="2" indent="-287867" algn="l">
              <a:lnSpc>
                <a:spcPts val="3400"/>
              </a:lnSpc>
              <a:buAutoNum type="alphaLcPeriod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Expand universe to improve cross-sectional dispersion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2000" u="none" strike="noStrike">
              <a:solidFill>
                <a:srgbClr val="202729">
                  <a:alpha val="71765"/>
                </a:srgb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" name="Group 25"/>
          <p:cNvGrpSpPr/>
          <p:nvPr/>
        </p:nvGrpSpPr>
        <p:grpSpPr>
          <a:xfrm rot="-2843285">
            <a:off x="9742566" y="8306796"/>
            <a:ext cx="3086100" cy="308610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696654" y="1180053"/>
            <a:ext cx="5182691" cy="518269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40838" y="40838"/>
              <a:ext cx="731125" cy="731125"/>
            </a:xfrm>
            <a:custGeom>
              <a:avLst/>
              <a:gdLst/>
              <a:ahLst/>
              <a:cxnLst/>
              <a:rect l="l" t="t" r="r" b="b"/>
              <a:pathLst>
                <a:path w="731125" h="731125">
                  <a:moveTo>
                    <a:pt x="435276" y="28876"/>
                  </a:moveTo>
                  <a:lnTo>
                    <a:pt x="702248" y="295848"/>
                  </a:lnTo>
                  <a:cubicBezTo>
                    <a:pt x="720737" y="314337"/>
                    <a:pt x="731124" y="339414"/>
                    <a:pt x="731124" y="365562"/>
                  </a:cubicBezTo>
                  <a:cubicBezTo>
                    <a:pt x="731124" y="391710"/>
                    <a:pt x="720737" y="416787"/>
                    <a:pt x="702248" y="435276"/>
                  </a:cubicBezTo>
                  <a:lnTo>
                    <a:pt x="435276" y="702248"/>
                  </a:lnTo>
                  <a:cubicBezTo>
                    <a:pt x="416787" y="720737"/>
                    <a:pt x="391710" y="731124"/>
                    <a:pt x="365562" y="731124"/>
                  </a:cubicBezTo>
                  <a:cubicBezTo>
                    <a:pt x="339414" y="731124"/>
                    <a:pt x="314337" y="720737"/>
                    <a:pt x="295848" y="702248"/>
                  </a:cubicBezTo>
                  <a:lnTo>
                    <a:pt x="28876" y="435276"/>
                  </a:lnTo>
                  <a:cubicBezTo>
                    <a:pt x="10387" y="416787"/>
                    <a:pt x="0" y="391710"/>
                    <a:pt x="0" y="365562"/>
                  </a:cubicBezTo>
                  <a:cubicBezTo>
                    <a:pt x="0" y="339414"/>
                    <a:pt x="10387" y="314337"/>
                    <a:pt x="28876" y="295848"/>
                  </a:cubicBezTo>
                  <a:lnTo>
                    <a:pt x="295848" y="28876"/>
                  </a:lnTo>
                  <a:cubicBezTo>
                    <a:pt x="314337" y="10387"/>
                    <a:pt x="339414" y="0"/>
                    <a:pt x="365562" y="0"/>
                  </a:cubicBezTo>
                  <a:cubicBezTo>
                    <a:pt x="391710" y="0"/>
                    <a:pt x="416787" y="10387"/>
                    <a:pt x="435276" y="28876"/>
                  </a:cubicBezTo>
                  <a:close/>
                </a:path>
              </a:pathLst>
            </a:custGeom>
            <a:blipFill>
              <a:blip r:embed="rId3"/>
              <a:stretch>
                <a:fillRect l="-27559" t="-1674" r="-27559" b="-1674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9DADC">
                <a:alpha val="100000"/>
              </a:srgbClr>
            </a:gs>
            <a:gs pos="100000">
              <a:srgbClr val="F6F6F6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843285">
            <a:off x="16188959" y="8306796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843285">
            <a:off x="-981607" y="750099"/>
            <a:ext cx="1676196" cy="1676196"/>
            <a:chOff x="0" y="0"/>
            <a:chExt cx="441467" cy="441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1467" cy="441467"/>
            </a:xfrm>
            <a:custGeom>
              <a:avLst/>
              <a:gdLst/>
              <a:ahLst/>
              <a:cxnLst/>
              <a:rect l="l" t="t" r="r" b="b"/>
              <a:pathLst>
                <a:path w="441467" h="441467">
                  <a:moveTo>
                    <a:pt x="220734" y="0"/>
                  </a:moveTo>
                  <a:lnTo>
                    <a:pt x="220734" y="0"/>
                  </a:lnTo>
                  <a:cubicBezTo>
                    <a:pt x="279276" y="0"/>
                    <a:pt x="335420" y="23256"/>
                    <a:pt x="376816" y="64651"/>
                  </a:cubicBezTo>
                  <a:cubicBezTo>
                    <a:pt x="418212" y="106047"/>
                    <a:pt x="441467" y="162191"/>
                    <a:pt x="441467" y="220734"/>
                  </a:cubicBezTo>
                  <a:lnTo>
                    <a:pt x="441467" y="220734"/>
                  </a:lnTo>
                  <a:cubicBezTo>
                    <a:pt x="441467" y="342642"/>
                    <a:pt x="342642" y="441467"/>
                    <a:pt x="220734" y="441467"/>
                  </a:cubicBezTo>
                  <a:lnTo>
                    <a:pt x="220734" y="441467"/>
                  </a:lnTo>
                  <a:cubicBezTo>
                    <a:pt x="98826" y="441467"/>
                    <a:pt x="0" y="342642"/>
                    <a:pt x="0" y="220734"/>
                  </a:cubicBezTo>
                  <a:lnTo>
                    <a:pt x="0" y="220734"/>
                  </a:lnTo>
                  <a:cubicBezTo>
                    <a:pt x="0" y="98826"/>
                    <a:pt x="98826" y="0"/>
                    <a:pt x="2207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41467" cy="49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54934" y="1126483"/>
            <a:ext cx="408731" cy="4087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843285">
            <a:off x="14115223" y="9160793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843285">
            <a:off x="-1215358" y="-2135160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843285">
            <a:off x="9742566" y="8306796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59DAC">
                    <a:alpha val="100000"/>
                  </a:srgbClr>
                </a:gs>
                <a:gs pos="100000">
                  <a:srgbClr val="64B4B8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7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894617" y="2768677"/>
            <a:ext cx="7364683" cy="4900862"/>
          </a:xfrm>
          <a:custGeom>
            <a:avLst/>
            <a:gdLst/>
            <a:ahLst/>
            <a:cxnLst/>
            <a:rect l="l" t="t" r="r" b="b"/>
            <a:pathLst>
              <a:path w="7364683" h="4900862">
                <a:moveTo>
                  <a:pt x="0" y="0"/>
                </a:moveTo>
                <a:lnTo>
                  <a:pt x="7364683" y="0"/>
                </a:lnTo>
                <a:lnTo>
                  <a:pt x="736468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1366575" y="2670466"/>
            <a:ext cx="6077765" cy="187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Outcome to the investor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1076325"/>
            <a:ext cx="185597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b="1" spc="-161">
                <a:solidFill>
                  <a:srgbClr val="459DAC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ALT 2025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575" y="4871058"/>
            <a:ext cx="7245206" cy="385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Ov</a:t>
            </a: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er a 5-year back test (2019–2024), it delivered:</a:t>
            </a:r>
          </a:p>
          <a:p>
            <a:pPr marL="863601" lvl="2" indent="-287867" algn="l">
              <a:lnSpc>
                <a:spcPts val="3400"/>
              </a:lnSpc>
              <a:buFont typeface="Arial"/>
              <a:buChar char="⚬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+17.69% cumulative return</a:t>
            </a:r>
          </a:p>
          <a:p>
            <a:pPr marL="863601" lvl="2" indent="-287867" algn="l">
              <a:lnSpc>
                <a:spcPts val="3400"/>
              </a:lnSpc>
              <a:buFont typeface="Arial"/>
              <a:buChar char="⚬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Sharpe ratio of 0.24 (without leverage or optimization)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Positions were equally weighted, rebalanced monthly, and structured with zero net market exposure.</a:t>
            </a:r>
          </a:p>
          <a:p>
            <a:pPr marL="431801" lvl="1" indent="-215900" algn="l">
              <a:lnSpc>
                <a:spcPts val="3400"/>
              </a:lnSpc>
              <a:buFont typeface="Arial"/>
              <a:buChar char="•"/>
            </a:pPr>
            <a:r>
              <a:rPr lang="en-US" sz="2000" u="none" strike="noStrike">
                <a:solidFill>
                  <a:srgbClr val="202729">
                    <a:alpha val="71765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The signal performed best in trending regimes (e.g., 2023–2024) and remained stable across different market conditions.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773</Words>
  <Application>Microsoft Office PowerPoint</Application>
  <PresentationFormat>Custom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Poppins Bold</vt:lpstr>
      <vt:lpstr>Poppins</vt:lpstr>
      <vt:lpstr>Arial</vt:lpstr>
      <vt:lpstr>Poppins Semi-Bold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 PROJECT 2025  - CARIS ANTONY MAMPILLY</dc:title>
  <cp:lastModifiedBy>CARIS ANTONY  MAMPILLY</cp:lastModifiedBy>
  <cp:revision>3</cp:revision>
  <dcterms:created xsi:type="dcterms:W3CDTF">2006-08-16T00:00:00Z</dcterms:created>
  <dcterms:modified xsi:type="dcterms:W3CDTF">2025-04-24T04:07:52Z</dcterms:modified>
  <dc:identifier>DAGlfNoMxgE</dc:identifier>
</cp:coreProperties>
</file>